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317" r:id="rId3"/>
    <p:sldId id="318" r:id="rId4"/>
    <p:sldId id="268" r:id="rId5"/>
    <p:sldId id="315" r:id="rId6"/>
    <p:sldId id="312" r:id="rId7"/>
    <p:sldId id="308" r:id="rId8"/>
    <p:sldId id="311" r:id="rId9"/>
    <p:sldId id="310" r:id="rId10"/>
    <p:sldId id="313" r:id="rId11"/>
  </p:sldIdLst>
  <p:sldSz cx="12801600" cy="9601200" type="A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489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>
      <p:cViewPr varScale="1">
        <p:scale>
          <a:sx n="38" d="100"/>
          <a:sy n="38" d="100"/>
        </p:scale>
        <p:origin x="-120" y="-13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3A0A-0CA5-44FD-A8B2-1C8C4E032FF8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74509-3523-4DE1-BEA1-1873886DB7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48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1152216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9720" y="5550480"/>
            <a:ext cx="1152216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43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39720" y="555048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543720" y="555048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35280" y="223992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431200" y="223992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39720" y="555048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535280" y="555048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431200" y="5550480"/>
            <a:ext cx="370980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39720" y="2239920"/>
            <a:ext cx="11522160" cy="6337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123"/>
              </a:spcBef>
            </a:pPr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1152216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562248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543720" y="2239920"/>
            <a:ext cx="562248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39720" y="383760"/>
            <a:ext cx="11522160" cy="7418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123"/>
              </a:spcBef>
            </a:pPr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543720" y="2239920"/>
            <a:ext cx="562248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39720" y="555048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562248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543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543720" y="555048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spAutoFit/>
          </a:bodyPr>
          <a:lstStyle/>
          <a:p>
            <a:pPr algn="ctr"/>
            <a:endParaRPr lang="en-US" sz="6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543720" y="2239920"/>
            <a:ext cx="562248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9720" y="5550480"/>
            <a:ext cx="11522160" cy="302292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endParaRPr lang="en-US" sz="4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11522160" cy="1600200"/>
          </a:xfrm>
          <a:prstGeom prst="rect">
            <a:avLst/>
          </a:prstGeom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en-US" sz="6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39720" y="2239920"/>
            <a:ext cx="11522160" cy="6337440"/>
          </a:xfrm>
          <a:prstGeom prst="rect">
            <a:avLst/>
          </a:prstGeom>
        </p:spPr>
        <p:txBody>
          <a:bodyPr lIns="128160" tIns="64080" rIns="128160" bIns="64080">
            <a:normAutofit/>
          </a:bodyPr>
          <a:lstStyle/>
          <a:p>
            <a:pPr marL="479160" indent="-479160">
              <a:spcBef>
                <a:spcPts val="1123"/>
              </a:spcBef>
              <a:buClr>
                <a:srgbClr val="000000"/>
              </a:buClr>
              <a:buFont typeface="Arial"/>
              <a:buChar char="•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1039680" lvl="1" indent="-399960">
              <a:spcBef>
                <a:spcPts val="1123"/>
              </a:spcBef>
              <a:buClr>
                <a:srgbClr val="000000"/>
              </a:buClr>
              <a:buFont typeface="Arial"/>
              <a:buChar char="–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600200" lvl="2" indent="-319320">
              <a:spcBef>
                <a:spcPts val="1123"/>
              </a:spcBef>
              <a:buClr>
                <a:srgbClr val="000000"/>
              </a:buClr>
              <a:buFont typeface="Arial"/>
              <a:buChar char="•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2239920" lvl="3" indent="-319320">
              <a:spcBef>
                <a:spcPts val="1123"/>
              </a:spcBef>
              <a:buClr>
                <a:srgbClr val="000000"/>
              </a:buClr>
              <a:buFont typeface="Arial"/>
              <a:buChar char="–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879640" lvl="4" indent="-319320">
              <a:spcBef>
                <a:spcPts val="1123"/>
              </a:spcBef>
              <a:buClr>
                <a:srgbClr val="000000"/>
              </a:buClr>
              <a:buFont typeface="Arial"/>
              <a:buChar char="»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879640" lvl="5" indent="-319320">
              <a:spcBef>
                <a:spcPts val="1123"/>
              </a:spcBef>
              <a:buClr>
                <a:srgbClr val="000000"/>
              </a:buClr>
              <a:buFont typeface="Arial"/>
              <a:buChar char="»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879640" lvl="6" indent="-319320">
              <a:spcBef>
                <a:spcPts val="1123"/>
              </a:spcBef>
              <a:buClr>
                <a:srgbClr val="000000"/>
              </a:buClr>
              <a:buFont typeface="Arial"/>
              <a:buChar char="»"/>
            </a:pPr>
            <a:r>
              <a:rPr lang="en-US" sz="45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39360" y="8744040"/>
            <a:ext cx="2987640" cy="666720"/>
          </a:xfrm>
          <a:prstGeom prst="rect">
            <a:avLst/>
          </a:prstGeom>
        </p:spPr>
        <p:txBody>
          <a:bodyPr lIns="128160" tIns="64080" rIns="128160" bIns="6408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373640" y="8744040"/>
            <a:ext cx="4054320" cy="666720"/>
          </a:xfrm>
          <a:prstGeom prst="rect">
            <a:avLst/>
          </a:prstGeom>
        </p:spPr>
        <p:txBody>
          <a:bodyPr lIns="128160" tIns="64080" rIns="128160" bIns="6408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173880" y="8744040"/>
            <a:ext cx="2987640" cy="666720"/>
          </a:xfrm>
          <a:prstGeom prst="rect">
            <a:avLst/>
          </a:prstGeom>
        </p:spPr>
        <p:txBody>
          <a:bodyPr lIns="128160" tIns="64080" rIns="128160" bIns="64080">
            <a:noAutofit/>
          </a:bodyPr>
          <a:lstStyle/>
          <a:p>
            <a:pPr algn="r"/>
            <a:fld id="{25F22F17-DAAA-46E3-BD72-674BE2F27E9A}" type="slidenum">
              <a:rPr lang="ru-RU" sz="2000" b="0" strike="noStrike" spc="-1">
                <a:solidFill>
                  <a:srgbClr val="000000"/>
                </a:solidFill>
                <a:latin typeface="Arial"/>
              </a:rPr>
              <a:pPr algn="r"/>
              <a:t>‹#›</a:t>
            </a:fld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960480" y="4053960"/>
            <a:ext cx="10880640" cy="2057400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400" b="0" i="1" strike="noStrike" spc="-1" dirty="0">
                <a:solidFill>
                  <a:srgbClr val="FFFFFF"/>
                </a:solidFill>
                <a:latin typeface="Arial"/>
              </a:rPr>
              <a:t>Разработка системы национальных стандартов ЕСИМ (Е</a:t>
            </a:r>
            <a:r>
              <a:rPr lang="ru-RU" sz="3400" i="1" spc="-1" dirty="0">
                <a:solidFill>
                  <a:srgbClr val="FFFFFF"/>
                </a:solidFill>
                <a:latin typeface="Arial"/>
              </a:rPr>
              <a:t>диная Система Информационного Моделирования)  </a:t>
            </a:r>
          </a:p>
          <a:p>
            <a:pPr algn="ctr"/>
            <a:r>
              <a:rPr lang="ru-RU" sz="3400" i="1" spc="-1" dirty="0">
                <a:solidFill>
                  <a:srgbClr val="FFFFFF"/>
                </a:solidFill>
                <a:latin typeface="Arial"/>
              </a:rPr>
              <a:t>для </a:t>
            </a:r>
            <a:r>
              <a:rPr lang="ru-RU" sz="3400" b="0" i="1" strike="noStrike" spc="-1" dirty="0">
                <a:solidFill>
                  <a:srgbClr val="FFFFFF"/>
                </a:solidFill>
                <a:latin typeface="Arial"/>
              </a:rPr>
              <a:t>добывающей промышленности»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xmlns="" id="{8AE19F1D-0F68-443F-9B1E-D2687266C2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6184" y="1056184"/>
            <a:ext cx="8064897" cy="832746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600" spc="-1" dirty="0">
                <a:solidFill>
                  <a:schemeClr val="bg1"/>
                </a:solidFill>
                <a:latin typeface="Arial"/>
              </a:rPr>
              <a:t>Планы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E2CEFC-B717-456D-A8BC-8CBD59CB6FB6}"/>
              </a:ext>
            </a:extLst>
          </p:cNvPr>
          <p:cNvSpPr txBox="1"/>
          <p:nvPr/>
        </p:nvSpPr>
        <p:spPr>
          <a:xfrm>
            <a:off x="856184" y="2136304"/>
            <a:ext cx="113052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пятилетней перспективе создать систему НПА И НТД для работы по принципам информационного моделирования и для взаимодействия в цифре предприятий и государства на всех этапах работы предприятия и объекта капитального строительства (создание, эксплуатация и ликвидация).</a:t>
            </a:r>
          </a:p>
          <a:p>
            <a:endParaRPr lang="ru-RU" sz="2400" dirty="0"/>
          </a:p>
          <a:p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Детальная проработка и конкретизация понятий, структурирование обязанностей юридических лиц и правовых отношений партнеров, участвующих в разработке жизненного цикла информационной модели объектов добывающей отрасли, а также внедрение критериев информационной безопасности информационной модели (ИМ) и технологий информационного моделирования (ТИМ)</a:t>
            </a:r>
          </a:p>
          <a:p>
            <a:r>
              <a:rPr lang="ru-RU" altLang="ru-RU" sz="2400" dirty="0">
                <a:latin typeface="Arial" panose="020B0604020202020204" pitchFamily="34" charset="0"/>
              </a:rPr>
              <a:t>П</a:t>
            </a: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ри разработке за основу </a:t>
            </a:r>
            <a:r>
              <a:rPr lang="ru-RU" altLang="ru-RU" sz="2400" dirty="0">
                <a:latin typeface="Arial" panose="020B0604020202020204" pitchFamily="34" charset="0"/>
              </a:rPr>
              <a:t>б</a:t>
            </a:r>
            <a:r>
              <a:rPr kumimoji="0" lang="ru-RU" altLang="ru-RU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удут взяты принятые в Российской Федерации положения нормативно-технического регулирования и нормативно-правовые принципы Градостроительного кодекса и Постановления Правительства 1431 от 15.09.2020 года. 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3378403B-72DB-4CCF-B5C9-DF60E9B18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8399"/>
            <a:ext cx="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51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xmlns="" id="{8AE19F1D-0F68-443F-9B1E-D2687266C2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6184" y="1056184"/>
            <a:ext cx="8064897" cy="832746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600" spc="-1" dirty="0">
                <a:solidFill>
                  <a:schemeClr val="bg1"/>
                </a:solidFill>
                <a:latin typeface="Arial"/>
              </a:rPr>
              <a:t>Основания для разработки ГОСТов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E2CEFC-B717-456D-A8BC-8CBD59CB6FB6}"/>
              </a:ext>
            </a:extLst>
          </p:cNvPr>
          <p:cNvSpPr txBox="1"/>
          <p:nvPr/>
        </p:nvSpPr>
        <p:spPr>
          <a:xfrm>
            <a:off x="875054" y="2136304"/>
            <a:ext cx="1128638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Поручение Президента РФ Правительству РФ от 01.07.2021 обеспечить переход строительной отрасли на технологии информационного моделирования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Постановления Правительства РФ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 от 15.09.2020 №1431, утверждены правила ведения информационных моделей для объектов строительства, список и формат электронных документов для представления на экспертизу,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от 05.03.2021 №331 Об установлении случая, при котором ведение информационной модели объекта капитального строительства является обязательным,</a:t>
            </a:r>
            <a:endParaRPr lang="ru-RU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Дорожная карта Минстроя и Росатом о разработке общестроительных ГОСТов для ЕСИМ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Решение НАЭН о разработке ГОСТов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Протокол совещания в Минприроды 15.12.2021 </a:t>
            </a:r>
            <a:b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ru-RU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 разработке ГОСТов ЕСИМ для добывающей промышленности Ассоциацией «НАЭН»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Программа национальной стандартизации на 2022 год, в которую включён наш ГОСТ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262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xmlns="" id="{8AE19F1D-0F68-443F-9B1E-D2687266C2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6184" y="1056184"/>
            <a:ext cx="8064897" cy="832746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600" spc="-1" dirty="0">
                <a:solidFill>
                  <a:schemeClr val="bg1"/>
                </a:solidFill>
                <a:latin typeface="Arial"/>
              </a:rPr>
              <a:t>Текущая ситуация с разработкой ГОСТов для ЕСИМ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E2CEFC-B717-456D-A8BC-8CBD59CB6FB6}"/>
              </a:ext>
            </a:extLst>
          </p:cNvPr>
          <p:cNvSpPr txBox="1"/>
          <p:nvPr/>
        </p:nvSpPr>
        <p:spPr>
          <a:xfrm>
            <a:off x="875054" y="2136304"/>
            <a:ext cx="11286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Таким образом готовится нормативная база и НПА </a:t>
            </a:r>
            <a:b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для постепенного перехода на работу в ИМ срок ориентировочно 5 лет .  </a:t>
            </a:r>
            <a:b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На сегодня  помимо вышеуказанных постановлений </a:t>
            </a:r>
            <a:b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уже разработаны и планируются к разработке и утверждению.</a:t>
            </a:r>
          </a:p>
          <a:p>
            <a:endParaRPr lang="ru-RU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ru-RU" sz="24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26E41AB-8149-433A-A1A6-63EC64A61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0822766"/>
              </p:ext>
            </p:extLst>
          </p:nvPr>
        </p:nvGraphicFramePr>
        <p:xfrm>
          <a:off x="496144" y="3720480"/>
          <a:ext cx="11809312" cy="547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470">
                  <a:extLst>
                    <a:ext uri="{9D8B030D-6E8A-4147-A177-3AD203B41FA5}">
                      <a16:colId xmlns:a16="http://schemas.microsoft.com/office/drawing/2014/main" xmlns="" val="207519504"/>
                    </a:ext>
                  </a:extLst>
                </a:gridCol>
                <a:gridCol w="10332842">
                  <a:extLst>
                    <a:ext uri="{9D8B030D-6E8A-4147-A177-3AD203B41FA5}">
                      <a16:colId xmlns:a16="http://schemas.microsoft.com/office/drawing/2014/main" xmlns="" val="2918353424"/>
                    </a:ext>
                  </a:extLst>
                </a:gridCol>
              </a:tblGrid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Основные положения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599985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Принципы, цели и задачи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643257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effectLst/>
                        </a:rPr>
                        <a:t>ЕСИМ. Термины и определения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3880414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Структура и правила формирования стандартов информационного моделирования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49465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Базовая модель данных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6075218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Жизненный цикл объекта моделирования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585520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подходы к описанию процессов информационного взаимодействия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9724929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10.00.0007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Основные положения по разработке стандартов информационного моделирования зданий и сооружений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464714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>
                          <a:effectLst/>
                        </a:rPr>
                        <a:t>ГОСТ Р 10.00.0026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подходы по формированию и управлению единым информационным пространством объектов добывающей промышленности.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2005744"/>
                  </a:ext>
                </a:extLst>
              </a:tr>
              <a:tr h="241825">
                <a:tc>
                  <a:txBody>
                    <a:bodyPr/>
                    <a:lstStyle/>
                    <a:p>
                      <a:pPr fontAlgn="ctr"/>
                      <a:r>
                        <a:rPr lang="ru-RU" sz="900">
                          <a:effectLst/>
                        </a:rPr>
                        <a:t>ГОСТ Р 10.00.002</a:t>
                      </a:r>
                      <a:r>
                        <a:rPr lang="en-US" sz="9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effectLst/>
                        </a:rPr>
                        <a:t>ЕСИМ. Правила описания компонентов информационной модели объектов добывающей промышленности.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423592"/>
                  </a:ext>
                </a:extLst>
              </a:tr>
              <a:tr h="475524">
                <a:tc>
                  <a:txBody>
                    <a:bodyPr/>
                    <a:lstStyle/>
                    <a:p>
                      <a:pPr fontAlgn="ctr"/>
                      <a:r>
                        <a:rPr lang="ru-RU" sz="900">
                          <a:effectLst/>
                        </a:rPr>
                        <a:t>ГОСТ Р 10.00.002</a:t>
                      </a:r>
                      <a:r>
                        <a:rPr lang="en-US" sz="9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dirty="0">
                          <a:effectLst/>
                        </a:rPr>
                        <a:t>ЕСИМ. Правила формирования главных параметров  карьеров при разработке стратегии освоения месторождений,  технических проектов и оперативных планов горнотранспортных работ.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7686340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10.02.0001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требования по формированию информационной модели объектов на различных стадиях жизненных циклов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7866491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10.02.0002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Базовая модель данных информационной модели объекта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101863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10.02.000</a:t>
                      </a:r>
                      <a:r>
                        <a:rPr lang="en-US" sz="900" kern="12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требования по формированию информационной модели объекта машиностроения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574818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10.03.0001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требования и правила по формированию информационной модели территории и акватории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497110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10.03.0002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Базовая модель данных территории и акватории (BIM-GIS)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702776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10.03.0003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Базовая модель данных инженерных изысканий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1620292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10.04.0001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Базовые подходы по формированию и управлению единым информационным пространством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982013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10.04.2001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Требования по формированию и управлению единого информационного пространства на этапе проектирования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963275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>
                          <a:effectLst/>
                        </a:rPr>
                        <a:t>ГОСТ Р 10.04.3001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Требования по формированию и управлению единым информационным пространством на этапе создания объекта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097399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ГОСТ Р 10.04.4001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Требования по формированию и управлению единым информационным пространством на этапе эксплуатации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8891019"/>
                  </a:ext>
                </a:extLst>
              </a:tr>
              <a:tr h="237763"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ГОСТ Р 10.04.5001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900" kern="1200" dirty="0">
                          <a:effectLst/>
                        </a:rPr>
                        <a:t>ЕСИМ. Требования по формированию и управлению единым информационным пространством на этапе вывода из эксплуатации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59" marR="6455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3589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17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xmlns="" id="{8AE19F1D-0F68-443F-9B1E-D2687266C2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6184" y="1056184"/>
            <a:ext cx="8064897" cy="832746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600" spc="-1" dirty="0">
                <a:solidFill>
                  <a:schemeClr val="bg1"/>
                </a:solidFill>
                <a:latin typeface="Arial"/>
              </a:rPr>
              <a:t>Текущая ситуация с ГОСТами по информационному моделированию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E2CEFC-B717-456D-A8BC-8CBD59CB6FB6}"/>
              </a:ext>
            </a:extLst>
          </p:cNvPr>
          <p:cNvSpPr txBox="1"/>
          <p:nvPr/>
        </p:nvSpPr>
        <p:spPr>
          <a:xfrm>
            <a:off x="875054" y="2136304"/>
            <a:ext cx="11286385" cy="7656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настоящее время полным ходом идёт подготовка нормативно-технической и правовой базы для работы с информационными моделями.</a:t>
            </a:r>
          </a:p>
          <a:p>
            <a:r>
              <a:rPr lang="ru-RU" sz="2000" dirty="0"/>
              <a:t>Готов так называемый «нулевой» ГОСТ Р </a:t>
            </a:r>
            <a:r>
              <a:rPr lang="ru-RU" sz="2000" dirty="0">
                <a:effectLst/>
                <a:ea typeface="Calibri" panose="020F0502020204030204" pitchFamily="34" charset="0"/>
              </a:rPr>
              <a:t>«Единая система информационного моделирования. Основные положения».</a:t>
            </a: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Уже проходят публичные обсуждения следующие ГОСТы: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10.00.0001 «ЕСИМ. Принципы, цели и задачи»;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10.00.0002 «ЕСИМ. Термины и определения» (в него можно включить классификатор по горной отрасли);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10.00.0003 «ЕСИМ. Структура. Правила формирования»;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10.00.0005 ЕСИМ. Жизненный цикл объекта моделирования.</a:t>
            </a:r>
          </a:p>
          <a:p>
            <a:r>
              <a:rPr lang="ru-RU" sz="2000" dirty="0">
                <a:ea typeface="Calibri" panose="020F0502020204030204" pitchFamily="34" charset="0"/>
              </a:rPr>
              <a:t>Общестроительные ГОСТы разрабатывает Государственная корпорация «Росатом».</a:t>
            </a:r>
          </a:p>
          <a:p>
            <a:endParaRPr lang="ru-RU" sz="2000" dirty="0"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АО «</a:t>
            </a:r>
            <a:r>
              <a:rPr lang="ru-RU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Гипроруда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планирует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разработку следующие отраслевые ГОСТы: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ГОСТ Р 10.00.0026	«ЕСИМ. Базовые подходы по формированию и управлению единым информационным пространством объектов добывающей промышленности»;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ГОСТ Р 10.00.0027	«ЕСИМ. Правила описания компонентов информационной модели объектов добывающей промышленности»;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ГОСТ Р 10.00.0028	«ЕСИМ. Правила формирования главных параметров карьеров при разработке стратегии освоения месторождений, технических проектов и оперативных планов горнотранспортных работ».</a:t>
            </a:r>
          </a:p>
          <a:p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17183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>
            <a:extLst>
              <a:ext uri="{FF2B5EF4-FFF2-40B4-BE49-F238E27FC236}">
                <a16:creationId xmlns:a16="http://schemas.microsoft.com/office/drawing/2014/main" xmlns="" id="{8AE19F1D-0F68-443F-9B1E-D2687266C2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6184" y="1056184"/>
            <a:ext cx="8064897" cy="832746"/>
          </a:xfrm>
          <a:prstGeom prst="rect">
            <a:avLst/>
          </a:prstGeom>
          <a:noFill/>
          <a:ln>
            <a:noFill/>
          </a:ln>
        </p:spPr>
        <p:txBody>
          <a:bodyPr lIns="128160" tIns="64080" rIns="128160" bIns="64080" anchor="ctr">
            <a:noAutofit/>
          </a:bodyPr>
          <a:lstStyle/>
          <a:p>
            <a:pPr algn="ctr"/>
            <a:r>
              <a:rPr lang="ru-RU" sz="3600" spc="-1" dirty="0">
                <a:solidFill>
                  <a:schemeClr val="bg1"/>
                </a:solidFill>
                <a:latin typeface="Arial"/>
              </a:rPr>
              <a:t>Область применения ГОСТ</a:t>
            </a:r>
            <a:endParaRPr lang="en-US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E2CEFC-B717-456D-A8BC-8CBD59CB6FB6}"/>
              </a:ext>
            </a:extLst>
          </p:cNvPr>
          <p:cNvSpPr txBox="1"/>
          <p:nvPr/>
        </p:nvSpPr>
        <p:spPr>
          <a:xfrm>
            <a:off x="424136" y="2136304"/>
            <a:ext cx="119533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Серия   ГОСТов входит в струк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туру разрабатываемых базовых ГОСТ ЕСИМ и 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определяет : </a:t>
            </a:r>
          </a:p>
          <a:p>
            <a:r>
              <a:rPr lang="ru-R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1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Требования к 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информационным моделям объектов капитального строительства добывающей промышленности на всех этапах жизненного цикла ИМ  месторождения </a:t>
            </a:r>
            <a:b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(нефтяной пласт, рудное тело, угольный пласт, месторождение нерудных ПИ, </a:t>
            </a:r>
            <a:b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россыпное месторождение и т.д.)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ИМ технического проекта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ИМ проектная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ИМ эксплуатационная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ИМ ликвидации /консервации</a:t>
            </a:r>
          </a:p>
          <a:p>
            <a:endParaRPr lang="ru-RU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</a:rPr>
              <a:t>2. Базовый состав ОКС добывающей промышленности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линейно протяженные объекты (газопроводы, нефтепроводы), промысловые и для транспортировки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промышленные ОКС (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ГОКи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ОПО, разрезы карьеры, рудники, горные выработки, шахты, надшахтные здания, строения, объекты инженерной инфраструктуры для обустройства кустовых площадок и т.д.)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</a:rPr>
              <a:t> 3. Требования к составу и структуре сведений, входящих в информационную модель (классификаторы отраслевой информации).</a:t>
            </a:r>
          </a:p>
          <a:p>
            <a:endParaRPr lang="ru-RU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9511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30" y="768152"/>
            <a:ext cx="8425376" cy="1237407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Планируемые к разработке классификаторы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4FD10C-B801-4012-A3DF-784CA3571074}"/>
              </a:ext>
            </a:extLst>
          </p:cNvPr>
          <p:cNvSpPr txBox="1"/>
          <p:nvPr/>
        </p:nvSpPr>
        <p:spPr>
          <a:xfrm>
            <a:off x="615130" y="2208312"/>
            <a:ext cx="116903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Классификаторы планируемые к разработке базово разделяются на три группы: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Р</a:t>
            </a: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езультаты геологоразведки, инженерно-геологических изысканий, результаты маркшейдерских работ  (включая состав информации ГГИС и ЦМОЭМ)</a:t>
            </a:r>
          </a:p>
          <a:p>
            <a:pPr marL="400050" indent="-400050">
              <a:buFont typeface="+mj-lt"/>
              <a:buAutoNum type="romanUcPeriod"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Специализированная отраслевая строительная информация в  части  проектирования и строительства (пример - горные выработки, надшахтные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з</a:t>
            </a: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дания строения сооружения, оборудование обогащения и переработки полезных ископаемых, транспортировка и хранения нефти и газа и нефтепродуктов , </a:t>
            </a:r>
            <a:r>
              <a:rPr lang="ru-RU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ОКСы</a:t>
            </a: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необходимые для обустройства кустовых площадок  и .д.)</a:t>
            </a:r>
          </a:p>
          <a:p>
            <a:pPr marL="400050" indent="-400050">
              <a:buFont typeface="+mj-lt"/>
              <a:buAutoNum type="romanUcPeriod"/>
            </a:pPr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Классификаторы на стадии эксплуатаци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и</a:t>
            </a:r>
          </a:p>
          <a:p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УВС (ИМ месторождения) ;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к</a:t>
            </a:r>
            <a:r>
              <a:rPr lang="ru-RU" dirty="0"/>
              <a:t>лассификатор ТПИ (ИМ месторождения) ;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горных выработок (</a:t>
            </a:r>
            <a:r>
              <a:rPr lang="ru-RU"/>
              <a:t>ИМ технического проекта, </a:t>
            </a:r>
            <a:r>
              <a:rPr lang="ru-RU" dirty="0"/>
              <a:t>проектная, эксплуатационная, консервации);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горно-шахтного оборудования (ИМ проектная, ИМ эксплуатационная);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 оборудования и техники для открытых горных работ (ИМ проектная, </a:t>
            </a:r>
            <a:br>
              <a:rPr lang="ru-RU" dirty="0"/>
            </a:br>
            <a:r>
              <a:rPr lang="ru-RU" dirty="0"/>
              <a:t>ИМ эксплуатационная);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оборудования обогащения и переработки полезных ископаемых (ИМ проектная, </a:t>
            </a:r>
            <a:br>
              <a:rPr lang="ru-RU" dirty="0"/>
            </a:br>
            <a:r>
              <a:rPr lang="ru-RU" dirty="0"/>
              <a:t>ИМ эксплуатационная; 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горно-транспортного оборудования и конвейерных систем (ИМ проектная, </a:t>
            </a:r>
            <a:br>
              <a:rPr lang="ru-RU" dirty="0"/>
            </a:br>
            <a:r>
              <a:rPr lang="ru-RU" dirty="0"/>
              <a:t>ИМ эксплуатационная)</a:t>
            </a:r>
          </a:p>
          <a:p>
            <a:pPr marL="400050" indent="-400050">
              <a:buFont typeface="Wingdings" panose="05000000000000000000" pitchFamily="2" charset="2"/>
              <a:buChar char="ü"/>
            </a:pPr>
            <a:r>
              <a:rPr lang="ru-RU" dirty="0"/>
              <a:t>классификатор систем и средств охраны труда на ОПО (ИМ проектная, ИМ эксплуатационная)</a:t>
            </a:r>
          </a:p>
          <a:p>
            <a:pPr marL="400050" indent="-400050" algn="ctr">
              <a:buFont typeface="+mj-lt"/>
              <a:buAutoNum type="romanU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161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30" y="768152"/>
            <a:ext cx="8425376" cy="1237407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План разработки национальных стандартов на 2022-2024 гг.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4FD10C-B801-4012-A3DF-784CA3571074}"/>
              </a:ext>
            </a:extLst>
          </p:cNvPr>
          <p:cNvSpPr txBox="1"/>
          <p:nvPr/>
        </p:nvSpPr>
        <p:spPr>
          <a:xfrm>
            <a:off x="615130" y="3000400"/>
            <a:ext cx="116903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10.02.0020</a:t>
            </a:r>
            <a:r>
              <a:rPr lang="en-GB" dirty="0"/>
              <a:t>-202X</a:t>
            </a:r>
            <a:r>
              <a:rPr lang="ru-RU" dirty="0"/>
              <a:t>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цикла»</a:t>
            </a:r>
            <a:endParaRPr lang="en-GB" dirty="0"/>
          </a:p>
          <a:p>
            <a:r>
              <a:rPr lang="en-GB" dirty="0"/>
              <a:t>10.0</a:t>
            </a:r>
            <a:r>
              <a:rPr lang="ru-RU" dirty="0"/>
              <a:t>2</a:t>
            </a:r>
            <a:r>
              <a:rPr lang="en-GB" dirty="0"/>
              <a:t>.002</a:t>
            </a:r>
            <a:r>
              <a:rPr lang="ru-RU" dirty="0"/>
              <a:t>1</a:t>
            </a:r>
            <a:r>
              <a:rPr lang="en-GB" dirty="0"/>
              <a:t>-202X</a:t>
            </a:r>
            <a:r>
              <a:rPr lang="ru-RU" dirty="0"/>
              <a:t>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Принципы, цели и задачи»</a:t>
            </a:r>
            <a:endParaRPr lang="en-GB" dirty="0"/>
          </a:p>
          <a:p>
            <a:r>
              <a:rPr lang="ru-RU" dirty="0"/>
              <a:t>10.02.002</a:t>
            </a:r>
            <a:r>
              <a:rPr lang="en-GB" dirty="0"/>
              <a:t>2-202X – </a:t>
            </a:r>
            <a:r>
              <a:rPr lang="ru-RU" dirty="0"/>
              <a:t>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Термины и определения»</a:t>
            </a:r>
            <a:endParaRPr lang="en-GB" dirty="0"/>
          </a:p>
          <a:p>
            <a:r>
              <a:rPr lang="en-GB" dirty="0"/>
              <a:t>10.0</a:t>
            </a:r>
            <a:r>
              <a:rPr lang="ru-RU" dirty="0"/>
              <a:t>2</a:t>
            </a:r>
            <a:r>
              <a:rPr lang="en-GB" dirty="0"/>
              <a:t>.002</a:t>
            </a:r>
            <a:r>
              <a:rPr lang="ru-RU" dirty="0"/>
              <a:t>3</a:t>
            </a:r>
            <a:r>
              <a:rPr lang="en-GB" dirty="0"/>
              <a:t>-202X</a:t>
            </a:r>
            <a:r>
              <a:rPr lang="ru-RU" dirty="0"/>
              <a:t> –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Структура и правила формирования»</a:t>
            </a:r>
            <a:endParaRPr lang="en-GB" dirty="0"/>
          </a:p>
          <a:p>
            <a:r>
              <a:rPr lang="ru-RU" dirty="0"/>
              <a:t>10.02.0024</a:t>
            </a:r>
            <a:r>
              <a:rPr lang="en-GB" dirty="0"/>
              <a:t>-202X</a:t>
            </a:r>
            <a:r>
              <a:rPr lang="ru-RU" dirty="0"/>
              <a:t> –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Базовая модель»</a:t>
            </a:r>
            <a:endParaRPr lang="en-GB" dirty="0"/>
          </a:p>
          <a:p>
            <a:r>
              <a:rPr lang="en-GB" dirty="0"/>
              <a:t>10.0</a:t>
            </a:r>
            <a:r>
              <a:rPr lang="ru-RU" dirty="0"/>
              <a:t>2</a:t>
            </a:r>
            <a:r>
              <a:rPr lang="en-GB" dirty="0"/>
              <a:t>.002</a:t>
            </a:r>
            <a:r>
              <a:rPr lang="ru-RU" dirty="0"/>
              <a:t>5</a:t>
            </a:r>
            <a:r>
              <a:rPr lang="en-GB" dirty="0"/>
              <a:t>-202X</a:t>
            </a:r>
            <a:r>
              <a:rPr lang="ru-RU" dirty="0"/>
              <a:t> –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Базовые подходы к определению жизненных циклов»</a:t>
            </a:r>
          </a:p>
          <a:p>
            <a:r>
              <a:rPr lang="ru-RU" dirty="0"/>
              <a:t>10.02.0026</a:t>
            </a:r>
            <a:r>
              <a:rPr lang="en-GB" dirty="0"/>
              <a:t>-202X</a:t>
            </a:r>
            <a:r>
              <a:rPr lang="ru-RU" dirty="0"/>
              <a:t> – «Единая система информационного моделирования. Требования по формированию информационной модели объектов капитального строительства добывающей промышленности на всех этапах жизненного цикла. Базовые подходы к описанию процессов информационного моделирования»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039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30" y="1045151"/>
            <a:ext cx="8425376" cy="683409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Особенности некоторых ГОСТов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4FD10C-B801-4012-A3DF-784CA3571074}"/>
              </a:ext>
            </a:extLst>
          </p:cNvPr>
          <p:cNvSpPr txBox="1"/>
          <p:nvPr/>
        </p:nvSpPr>
        <p:spPr>
          <a:xfrm>
            <a:off x="784176" y="2136304"/>
            <a:ext cx="116903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 ГОСТ-Р 10.02.002</a:t>
            </a:r>
            <a:r>
              <a:rPr lang="en-GB" dirty="0"/>
              <a:t>2-202X </a:t>
            </a:r>
          </a:p>
          <a:p>
            <a:pPr algn="ctr"/>
            <a:r>
              <a:rPr lang="ru-RU" i="1" dirty="0"/>
              <a:t>«Единая система информационного моделирования. </a:t>
            </a:r>
            <a:endParaRPr lang="en-GB" i="1" dirty="0"/>
          </a:p>
          <a:p>
            <a:pPr algn="ctr"/>
            <a:r>
              <a:rPr lang="ru-RU" i="1" dirty="0"/>
              <a:t>Требования по формированию информационной модели объектов капитального строительства добывающей промышленности на всех этапах жизненного цикла. Термины и определения»</a:t>
            </a:r>
          </a:p>
          <a:p>
            <a:pPr algn="ctr"/>
            <a:r>
              <a:rPr lang="ru-RU" u="sng" dirty="0"/>
              <a:t>термины и определения</a:t>
            </a:r>
            <a:r>
              <a:rPr lang="ru-RU" dirty="0"/>
              <a:t> предполагается поделить </a:t>
            </a:r>
            <a:r>
              <a:rPr lang="ru-RU" u="sng" dirty="0"/>
              <a:t>по видам ПИ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Твёрдые полезные ископаемые;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Углеводородное сырьё (нефть и газ);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Угольные месторождения;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Россыпные месторождения.</a:t>
            </a:r>
            <a:endParaRPr lang="en-GB" dirty="0"/>
          </a:p>
          <a:p>
            <a:endParaRPr lang="ru-RU" dirty="0"/>
          </a:p>
          <a:p>
            <a:pPr algn="ctr"/>
            <a:r>
              <a:rPr lang="ru-RU" dirty="0"/>
              <a:t>В ГОСТ-Р </a:t>
            </a:r>
            <a:r>
              <a:rPr lang="en-GB" dirty="0"/>
              <a:t>10.0</a:t>
            </a:r>
            <a:r>
              <a:rPr lang="ru-RU" dirty="0"/>
              <a:t>2</a:t>
            </a:r>
            <a:r>
              <a:rPr lang="en-GB" dirty="0"/>
              <a:t>.002</a:t>
            </a:r>
            <a:r>
              <a:rPr lang="ru-RU" dirty="0"/>
              <a:t>5</a:t>
            </a:r>
            <a:r>
              <a:rPr lang="en-GB" dirty="0"/>
              <a:t>-202X</a:t>
            </a:r>
            <a:r>
              <a:rPr lang="ru-RU" dirty="0"/>
              <a:t> </a:t>
            </a:r>
          </a:p>
          <a:p>
            <a:pPr algn="ctr"/>
            <a:r>
              <a:rPr lang="ru-RU" i="1" dirty="0"/>
              <a:t> «Единая система информационного моделирования. </a:t>
            </a:r>
          </a:p>
          <a:p>
            <a:pPr algn="ctr"/>
            <a:r>
              <a:rPr lang="ru-RU" i="1" dirty="0"/>
              <a:t>Требования по формированию информационной модели объектов капитального строительства добывающей промышленности на всех этапах жизненного цикла. </a:t>
            </a:r>
          </a:p>
          <a:p>
            <a:pPr algn="ctr"/>
            <a:r>
              <a:rPr lang="ru-RU" i="1" dirty="0"/>
              <a:t>Базовые подходы к определению жизненных циклов»</a:t>
            </a:r>
          </a:p>
          <a:p>
            <a:pPr algn="ctr"/>
            <a:r>
              <a:rPr lang="ru-RU" dirty="0"/>
              <a:t>предполагается выделение следующих </a:t>
            </a:r>
            <a:r>
              <a:rPr lang="ru-RU" u="sng" dirty="0"/>
              <a:t>жизненных циклов</a:t>
            </a:r>
            <a:r>
              <a:rPr lang="ru-RU" dirty="0"/>
              <a:t>:</a:t>
            </a:r>
          </a:p>
          <a:p>
            <a:pPr algn="ctr"/>
            <a:endParaRPr lang="ru-RU" dirty="0"/>
          </a:p>
          <a:p>
            <a:pPr algn="ctr"/>
            <a:endParaRPr lang="ru-RU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800" dirty="0">
                <a:solidFill>
                  <a:srgbClr val="222222"/>
                </a:solidFill>
                <a:latin typeface="Arial" panose="020B0604020202020204" pitchFamily="34" charset="0"/>
              </a:rPr>
              <a:t>ИМ технического проекта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– проектная ИМ – эксплуатационная ИМ - </a:t>
            </a:r>
            <a:r>
              <a:rPr lang="ru-RU" sz="1800" dirty="0">
                <a:solidFill>
                  <a:srgbClr val="222222"/>
                </a:solidFill>
                <a:latin typeface="Arial" panose="020B0604020202020204" pitchFamily="34" charset="0"/>
              </a:rPr>
              <a:t>ИМ ликвидации /консервации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4417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720" y="383760"/>
            <a:ext cx="8425376" cy="134820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Цель разработки  проекта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lIns="128016" tIns="64008" rIns="128016" bIns="64008">
            <a:noAutofit/>
          </a:bodyPr>
          <a:lstStyle/>
          <a:p>
            <a:r>
              <a:rPr lang="ru-RU" sz="2000" dirty="0"/>
              <a:t>Создание унифицированного подхода к процессам цифровизации добывающей отрасли, минерально-сырьевого комплекса;</a:t>
            </a:r>
          </a:p>
          <a:p>
            <a:r>
              <a:rPr lang="ru-RU" sz="2000" dirty="0"/>
              <a:t>Определение способов передачи данных и взаимодействия с ИС ФОИВ на всех этапах жизненного цикла. (Минприроды, Минстрой, Минэнерго,  Минэкономики, Минпромторг, РТН) </a:t>
            </a:r>
          </a:p>
          <a:p>
            <a:r>
              <a:rPr lang="ru-RU" sz="2000" dirty="0"/>
              <a:t>Определение единых требований к ИМ добывающей отрасли, формирование  отраслевой онтологии;</a:t>
            </a:r>
          </a:p>
          <a:p>
            <a:r>
              <a:rPr lang="ru-RU" sz="2000" dirty="0"/>
              <a:t>Создание однозначной взаимосвязи  между ГГИС (горно-геологические информационные системы)  и </a:t>
            </a:r>
            <a:r>
              <a:rPr lang="en-US" sz="2000" dirty="0"/>
              <a:t> BIM </a:t>
            </a:r>
            <a:r>
              <a:rPr lang="ru-RU" sz="2000" dirty="0"/>
              <a:t> моделями, моделями всех этапов жизненного цикла объектов добывающей отрасли;</a:t>
            </a:r>
          </a:p>
          <a:p>
            <a:r>
              <a:rPr lang="ru-RU" sz="2000" dirty="0"/>
              <a:t>Создание методологической и нормативно-технической  основы для ФОИВ и  добывающих компаний  при определении правил проектирования месторождений твердых ПИ и УВС  Подготовки проектов  и предоставления информации о состоянии горногеологических факторов, а также результатах деятельности горногеологических систем в области добычи ТПИ на этапах : </a:t>
            </a:r>
          </a:p>
          <a:p>
            <a:r>
              <a:rPr lang="ru-RU" sz="2000" dirty="0"/>
              <a:t>а) Освоение месторождения ПИ. Добыча.</a:t>
            </a:r>
          </a:p>
          <a:p>
            <a:r>
              <a:rPr lang="ru-RU" sz="2000" dirty="0"/>
              <a:t>б) Опытно-промышленная эксплуатация ;</a:t>
            </a:r>
          </a:p>
          <a:p>
            <a:r>
              <a:rPr lang="ru-RU" sz="2000" dirty="0"/>
              <a:t>в) Ликвидация (консервация) горных выработок;</a:t>
            </a:r>
          </a:p>
          <a:p>
            <a:r>
              <a:rPr lang="ru-RU" sz="2000" dirty="0"/>
              <a:t>г) Первичная переработка минерального сырья.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9809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4390</TotalTime>
  <Words>1097</Words>
  <Application>Microsoft Office PowerPoint</Application>
  <PresentationFormat>A3 (297x420 мм)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Основания для разработки ГОСТов</vt:lpstr>
      <vt:lpstr>Текущая ситуация с разработкой ГОСТов для ЕСИМ</vt:lpstr>
      <vt:lpstr>Текущая ситуация с ГОСТами по информационному моделированию</vt:lpstr>
      <vt:lpstr>Область применения ГОСТ</vt:lpstr>
      <vt:lpstr>Планируемые к разработке классификаторы</vt:lpstr>
      <vt:lpstr>План разработки национальных стандартов на 2022-2024 гг.</vt:lpstr>
      <vt:lpstr>Особенности некоторых ГОСТов</vt:lpstr>
      <vt:lpstr> Цель разработки  проекта </vt:lpstr>
      <vt:lpstr>Планы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Бурдин Денис Борисович</dc:creator>
  <cp:lastModifiedBy>User</cp:lastModifiedBy>
  <cp:revision>98</cp:revision>
  <dcterms:modified xsi:type="dcterms:W3CDTF">2022-02-12T10:50:43Z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